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593813C-8B03-385B-D439-B2BDF398A57D}" v="217" dt="2020-05-07T07:19:44.006"/>
    <p1510:client id="{EC452102-211F-D19D-A6E0-B733B536BF5B}" v="542" dt="2020-05-06T18:25:05.0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E1A06-8754-4870-9E44-E39BADAD9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27F020-BBC3-49BB-91C2-5B2CBD64B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C0C22-EBDA-4130-87AE-CB28BC19B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5/7/2020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419A8-07CA-4A4C-AEC2-C40D4D50A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A7B86-E610-42EA-B4DC-C2F44778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A7BA06D-B3FF-4E91-8639-B4569AE3AA23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2B30C86D-5A07-48BC-9C9D-6F9A2DB1E9E1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285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6E5D1-6D19-4E7F-9B4E-42326B771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D2A06C-F91A-4ADC-9CD2-61F0A4D7EE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3AA9A-2280-4F63-8B3D-20742AE69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D986B-E58E-43B6-8A80-FFA9D8F74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140D36-2E71-4F27-967F-7A3E4C6EE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1609904-5327-4D2C-A445-B270A00F3B5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0FC7BEC-08C5-4D95-9C84-B48BC8AD1C9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8036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1FEA3D-0C7F-45CD-B6A0-942F707B36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8B8A12-BCE6-4D03-A637-1DEC8924BE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9755-9FF4-428A-AEB7-1A6477466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41836-11E2-49FD-877D-53B74514A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D24C42-4B05-4EEF-BE14-29041EC9C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BADDEB1-F604-408B-B02A-A2814606E6A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8DF7987-332F-4D6C-81C3-990F39C76C96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9207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59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5/7/2020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3DA7759-3209-4FE2-96D1-4EEDD81E9EA0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1460DAD-8769-4C9F-9C8C-BB0443909D76}"/>
              </a:ext>
            </a:extLst>
          </p:cNvPr>
          <p:cNvSpPr/>
          <p:nvPr/>
        </p:nvSpPr>
        <p:spPr>
          <a:xfrm flipH="1">
            <a:off x="12353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9511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C0001-5D76-45A0-A9F4-7172BDDD5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5F313-1240-47AE-A026-7F349292B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48158-6132-4335-B8E1-F6A896383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94C5B6-1598-48B4-9B3A-3078FDBE9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EDBDD32-D3EE-4848-A112-BA814D4631CD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61350361-843C-49D0-BD6A-ECDBA3842BA0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2828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BFD05-2CB2-4A7E-89E7-57615BA82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532B8-D460-476D-816F-725E8D96C0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7120F-70AF-4ED5-B364-3AA55C6B4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D8B65F-F709-469F-9961-4D01896CA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81C6BC-B23D-48BC-AD44-654DDB8D0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00D60B-86A1-479D-BCE8-06D2C3DBC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4EC5136-99DA-40B5-8F79-5C3A56D38BA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8FB775-26C4-41BA-837C-4478D48D215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9760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8A5018-8A77-40E8-B159-4894ECF2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96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1066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024287-C9B9-48AC-8E4D-A282DE2F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5986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C812-4DB6-4F98-9404-29C191D3B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0855E-0CD6-47DD-B648-4C84C783D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50082B-17D7-4D61-8AEB-81517D85D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70783-FF31-4C4E-9196-EB169B209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92E260-747D-40FD-A062-9DD5E6835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E50A0-1E05-49C5-88C9-462677512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C155C63-9F58-4422-B669-F9748628067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85DBA62-0EDB-47AA-86C7-90463BC9B308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5588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D7521-E43D-41D1-B458-26B20DC6D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472CF2-2653-4B98-A416-D7A0A860E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EF87F5-0B10-4AC7-9599-F088C5E79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A07CB7-0520-4D64-B76C-C31AC5578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EB226-AD45-45DF-AAB5-5513AE732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E96AEB-9481-4CCE-B110-FEDD33483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BA9707F-7BCE-464F-BF45-E216527084EE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C589723-2CC8-49D1-B4E1-36FECED6A2D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933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EC5685-19F1-49DA-ADE5-D5D32F165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C0A4D-22A1-4554-B5DE-887974F4D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D5CDC-F2CE-410E-AD13-DDC235C71C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2EDB8D0-98ED-4B86-9D5F-E61ADC70144D}" type="datetimeFigureOut">
              <a:rPr lang="en-US" smtClean="0"/>
              <a:pPr/>
              <a:t>5/7/2020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0CD45-794A-4BB0-A427-0CE61AEAF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3AB91-9588-4071-92D2-364F4A6ED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885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19" r:id="rId6"/>
    <p:sldLayoutId id="2147483815" r:id="rId7"/>
    <p:sldLayoutId id="2147483816" r:id="rId8"/>
    <p:sldLayoutId id="2147483817" r:id="rId9"/>
    <p:sldLayoutId id="2147483818" r:id="rId10"/>
    <p:sldLayoutId id="2147483820" r:id="rId11"/>
  </p:sldLayoutIdLst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D4906370-1564-49FA-A802-58546B3922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68664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5873368-3653-47F0-B418-E27A87439E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5000"/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4" name="Oval 33">
            <a:extLst>
              <a:ext uri="{FF2B5EF4-FFF2-40B4-BE49-F238E27FC236}">
                <a16:creationId xmlns:a16="http://schemas.microsoft.com/office/drawing/2014/main" id="{EF640709-BDFD-453B-B75D-6212E7A870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11500" y="370600"/>
            <a:ext cx="5923842" cy="5923842"/>
          </a:xfrm>
          <a:prstGeom prst="ellipse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577192" y="1032483"/>
            <a:ext cx="5037616" cy="2982360"/>
          </a:xfrm>
        </p:spPr>
        <p:txBody>
          <a:bodyPr>
            <a:normAutofit/>
          </a:bodyPr>
          <a:lstStyle/>
          <a:p>
            <a:r>
              <a:rPr lang="pl-PL">
                <a:cs typeface="Calibri Light"/>
              </a:rPr>
              <a:t>Efekt cieplarniany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577192" y="4106918"/>
            <a:ext cx="5037616" cy="1655762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</a:pPr>
            <a:r>
              <a:rPr lang="pl-PL">
                <a:cs typeface="Calibri"/>
              </a:rPr>
              <a:t>Dominika Stankowiak kl. 1EP</a:t>
            </a:r>
            <a:endParaRPr lang="pl-PL"/>
          </a:p>
        </p:txBody>
      </p:sp>
      <p:sp>
        <p:nvSpPr>
          <p:cNvPr id="36" name="Arc 35">
            <a:extLst>
              <a:ext uri="{FF2B5EF4-FFF2-40B4-BE49-F238E27FC236}">
                <a16:creationId xmlns:a16="http://schemas.microsoft.com/office/drawing/2014/main" id="{B4019478-3FDC-438C-8848-1D7DA864AF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366740" flipV="1">
            <a:off x="2607299" y="8363"/>
            <a:ext cx="6816262" cy="6816262"/>
          </a:xfrm>
          <a:prstGeom prst="arc">
            <a:avLst>
              <a:gd name="adj1" fmla="val 16200000"/>
              <a:gd name="adj2" fmla="val 20401595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FE406479-1D57-4209-B128-3C8174624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3400" y="4609861"/>
            <a:ext cx="873032" cy="84934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0317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33D796-51CE-444B-8E2F-105C7EED0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962" y="479493"/>
            <a:ext cx="5458838" cy="1325563"/>
          </a:xfrm>
        </p:spPr>
        <p:txBody>
          <a:bodyPr>
            <a:normAutofit/>
          </a:bodyPr>
          <a:lstStyle/>
          <a:p>
            <a:r>
              <a:rPr lang="en-US" dirty="0"/>
              <a:t>Co to jest </a:t>
            </a:r>
            <a:r>
              <a:rPr lang="en-US" dirty="0" err="1"/>
              <a:t>efekt</a:t>
            </a:r>
            <a:r>
              <a:rPr lang="en-US" dirty="0"/>
              <a:t> </a:t>
            </a:r>
            <a:r>
              <a:rPr lang="en-US" dirty="0" err="1"/>
              <a:t>cieplarniany</a:t>
            </a:r>
            <a:r>
              <a:rPr lang="en-US" dirty="0"/>
              <a:t>?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D509511-4D47-47FB-A0FA-28E6D7E591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182" y="1642186"/>
            <a:ext cx="4777381" cy="3403883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E4EEFA-AFCF-4AE8-80BF-D93A16B212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4962" y="1984443"/>
            <a:ext cx="6134573" cy="439380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b="1" dirty="0" err="1">
                <a:ea typeface="+mn-lt"/>
                <a:cs typeface="+mn-lt"/>
              </a:rPr>
              <a:t>Efekt</a:t>
            </a:r>
            <a:r>
              <a:rPr lang="en-US" b="1" dirty="0">
                <a:ea typeface="+mn-lt"/>
                <a:cs typeface="+mn-lt"/>
              </a:rPr>
              <a:t> </a:t>
            </a:r>
            <a:r>
              <a:rPr lang="en-US" b="1" dirty="0" err="1">
                <a:ea typeface="+mn-lt"/>
                <a:cs typeface="+mn-lt"/>
              </a:rPr>
              <a:t>cieplarniany</a:t>
            </a:r>
            <a:r>
              <a:rPr lang="en-US" dirty="0">
                <a:ea typeface="+mn-lt"/>
                <a:cs typeface="+mn-lt"/>
              </a:rPr>
              <a:t> jest </a:t>
            </a:r>
            <a:r>
              <a:rPr lang="en-US" dirty="0" err="1">
                <a:ea typeface="+mn-lt"/>
                <a:cs typeface="+mn-lt"/>
              </a:rPr>
              <a:t>zjawiskiem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spowodowanym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zdolnością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atmosfery</a:t>
            </a:r>
            <a:r>
              <a:rPr lang="en-US" dirty="0">
                <a:ea typeface="+mn-lt"/>
                <a:cs typeface="+mn-lt"/>
              </a:rPr>
              <a:t> do </a:t>
            </a:r>
            <a:r>
              <a:rPr lang="en-US" dirty="0" err="1">
                <a:ea typeface="+mn-lt"/>
                <a:cs typeface="+mn-lt"/>
              </a:rPr>
              <a:t>przepuszczania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dużej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części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promieniowania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słonecznego</a:t>
            </a:r>
            <a:r>
              <a:rPr lang="en-US" dirty="0">
                <a:ea typeface="+mn-lt"/>
                <a:cs typeface="+mn-lt"/>
              </a:rPr>
              <a:t> (</a:t>
            </a:r>
            <a:r>
              <a:rPr lang="en-US" dirty="0" err="1">
                <a:ea typeface="+mn-lt"/>
                <a:cs typeface="+mn-lt"/>
              </a:rPr>
              <a:t>głównie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światła</a:t>
            </a:r>
            <a:r>
              <a:rPr lang="en-US" dirty="0">
                <a:ea typeface="+mn-lt"/>
                <a:cs typeface="+mn-lt"/>
              </a:rPr>
              <a:t>) </a:t>
            </a:r>
            <a:r>
              <a:rPr lang="en-US" dirty="0" err="1">
                <a:ea typeface="+mn-lt"/>
                <a:cs typeface="+mn-lt"/>
              </a:rPr>
              <a:t>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zatrzymywania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promieniowania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Ziemi</a:t>
            </a:r>
            <a:r>
              <a:rPr lang="en-US" dirty="0">
                <a:ea typeface="+mn-lt"/>
                <a:cs typeface="+mn-lt"/>
              </a:rPr>
              <a:t> (m. in. </a:t>
            </a:r>
            <a:r>
              <a:rPr lang="en-US" dirty="0" err="1">
                <a:ea typeface="+mn-lt"/>
                <a:cs typeface="+mn-lt"/>
              </a:rPr>
              <a:t>cieplnego</a:t>
            </a:r>
            <a:r>
              <a:rPr lang="en-US" dirty="0">
                <a:ea typeface="+mn-lt"/>
                <a:cs typeface="+mn-lt"/>
              </a:rPr>
              <a:t>). </a:t>
            </a:r>
            <a:r>
              <a:rPr lang="en-US" dirty="0" err="1">
                <a:ea typeface="+mn-lt"/>
                <a:cs typeface="+mn-lt"/>
              </a:rPr>
              <a:t>Dzięki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temu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na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powierzchni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Ziemi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oraz</a:t>
            </a:r>
            <a:r>
              <a:rPr lang="en-US" dirty="0">
                <a:ea typeface="+mn-lt"/>
                <a:cs typeface="+mn-lt"/>
              </a:rPr>
              <a:t> w </a:t>
            </a:r>
            <a:r>
              <a:rPr lang="en-US" dirty="0" err="1">
                <a:ea typeface="+mn-lt"/>
                <a:cs typeface="+mn-lt"/>
              </a:rPr>
              <a:t>dolnych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warstwach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jej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atmosfery</a:t>
            </a:r>
            <a:r>
              <a:rPr lang="en-US" dirty="0">
                <a:ea typeface="+mn-lt"/>
                <a:cs typeface="+mn-lt"/>
              </a:rPr>
              <a:t> jest </a:t>
            </a:r>
            <a:r>
              <a:rPr lang="en-US" dirty="0" err="1">
                <a:ea typeface="+mn-lt"/>
                <a:cs typeface="+mn-lt"/>
              </a:rPr>
              <a:t>cieplej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niż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byłoby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gdyby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atmosfera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nie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istniała</a:t>
            </a:r>
            <a:r>
              <a:rPr lang="en-US" dirty="0">
                <a:ea typeface="+mn-lt"/>
                <a:cs typeface="+mn-lt"/>
              </a:rPr>
              <a:t>.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396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FBF0B4-11B5-4725-8DF2-D738D28A73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3898" y="1078002"/>
            <a:ext cx="9624204" cy="134370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en-US" dirty="0">
                <a:ea typeface="+mn-lt"/>
                <a:cs typeface="+mn-lt"/>
              </a:rPr>
              <a:t>  </a:t>
            </a:r>
            <a:r>
              <a:rPr lang="en-US" dirty="0" err="1">
                <a:ea typeface="+mn-lt"/>
                <a:cs typeface="+mn-lt"/>
              </a:rPr>
              <a:t>Efekt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cieplarniany</a:t>
            </a:r>
            <a:r>
              <a:rPr lang="en-US" dirty="0">
                <a:ea typeface="+mn-lt"/>
                <a:cs typeface="+mn-lt"/>
              </a:rPr>
              <a:t> jest </a:t>
            </a:r>
            <a:r>
              <a:rPr lang="en-US" dirty="0" err="1">
                <a:ea typeface="+mn-lt"/>
                <a:cs typeface="+mn-lt"/>
              </a:rPr>
              <a:t>zjawiskiem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naturalnym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i</a:t>
            </a:r>
            <a:r>
              <a:rPr lang="en-US" dirty="0">
                <a:ea typeface="+mn-lt"/>
                <a:cs typeface="+mn-lt"/>
              </a:rPr>
              <a:t> z </a:t>
            </a:r>
            <a:r>
              <a:rPr lang="en-US" dirty="0" err="1">
                <a:ea typeface="+mn-lt"/>
                <a:cs typeface="+mn-lt"/>
              </a:rPr>
              <a:t>naszego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punktu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widzenia</a:t>
            </a:r>
            <a:r>
              <a:rPr lang="en-US" dirty="0">
                <a:ea typeface="+mn-lt"/>
                <a:cs typeface="+mn-lt"/>
              </a:rPr>
              <a:t> - </a:t>
            </a:r>
            <a:r>
              <a:rPr lang="en-US" dirty="0" err="1">
                <a:ea typeface="+mn-lt"/>
                <a:cs typeface="+mn-lt"/>
              </a:rPr>
              <a:t>bardzo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korzystnym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gdyż</a:t>
            </a:r>
            <a:r>
              <a:rPr lang="en-US" dirty="0">
                <a:ea typeface="+mn-lt"/>
                <a:cs typeface="+mn-lt"/>
              </a:rPr>
              <a:t> bez </a:t>
            </a:r>
            <a:r>
              <a:rPr lang="en-US" dirty="0" err="1">
                <a:ea typeface="+mn-lt"/>
                <a:cs typeface="+mn-lt"/>
              </a:rPr>
              <a:t>niego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na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Ziemi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nie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mogłoby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powstać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rozwinąć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się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życie</a:t>
            </a:r>
            <a:r>
              <a:rPr lang="en-US" dirty="0">
                <a:ea typeface="+mn-lt"/>
                <a:cs typeface="+mn-lt"/>
              </a:rPr>
              <a:t>. </a:t>
            </a: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C6D189-44A1-4769-9D9F-5103CF2A3160}"/>
              </a:ext>
            </a:extLst>
          </p:cNvPr>
          <p:cNvSpPr txBox="1"/>
          <p:nvPr/>
        </p:nvSpPr>
        <p:spPr>
          <a:xfrm>
            <a:off x="1086928" y="2409646"/>
            <a:ext cx="10032521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err="1"/>
              <a:t>Skąd</a:t>
            </a:r>
            <a:r>
              <a:rPr lang="en-US" sz="3600" dirty="0"/>
              <a:t> </a:t>
            </a:r>
            <a:r>
              <a:rPr lang="en-US" sz="3600" err="1"/>
              <a:t>więc</a:t>
            </a:r>
            <a:r>
              <a:rPr lang="en-US" sz="3600" dirty="0"/>
              <a:t> </a:t>
            </a:r>
            <a:r>
              <a:rPr lang="en-US" sz="3600" err="1"/>
              <a:t>tyle</a:t>
            </a:r>
            <a:r>
              <a:rPr lang="en-US" sz="3600" dirty="0"/>
              <a:t> </a:t>
            </a:r>
            <a:r>
              <a:rPr lang="en-US" sz="3600" err="1"/>
              <a:t>amieszania</a:t>
            </a:r>
            <a:r>
              <a:rPr lang="en-US" sz="3600" dirty="0"/>
              <a:t> </a:t>
            </a:r>
            <a:r>
              <a:rPr lang="en-US" sz="3600" err="1"/>
              <a:t>wokół</a:t>
            </a:r>
            <a:r>
              <a:rPr lang="en-US" sz="3600" dirty="0"/>
              <a:t> </a:t>
            </a:r>
            <a:r>
              <a:rPr lang="en-US" sz="3600" err="1"/>
              <a:t>tego</a:t>
            </a:r>
            <a:r>
              <a:rPr lang="en-US" sz="3600" dirty="0"/>
              <a:t> </a:t>
            </a:r>
            <a:r>
              <a:rPr lang="en-US" sz="3600" err="1"/>
              <a:t>zjawiska</a:t>
            </a:r>
            <a:r>
              <a:rPr lang="en-US" sz="3600" dirty="0"/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2C91C9-4EDC-4453-9AAC-0F86F56442C0}"/>
              </a:ext>
            </a:extLst>
          </p:cNvPr>
          <p:cNvSpPr txBox="1"/>
          <p:nvPr/>
        </p:nvSpPr>
        <p:spPr>
          <a:xfrm>
            <a:off x="1560482" y="3429539"/>
            <a:ext cx="9097991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dirty="0" err="1">
                <a:solidFill>
                  <a:schemeClr val="accent4">
                    <a:lumMod val="75000"/>
                  </a:schemeClr>
                </a:solidFill>
                <a:ea typeface="+mn-lt"/>
                <a:cs typeface="+mn-lt"/>
              </a:rPr>
              <a:t>Problemem</a:t>
            </a:r>
            <a:r>
              <a:rPr lang="en-US" sz="4000" dirty="0">
                <a:solidFill>
                  <a:schemeClr val="accent4">
                    <a:lumMod val="7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4000" dirty="0" err="1">
                <a:solidFill>
                  <a:schemeClr val="accent4">
                    <a:lumMod val="75000"/>
                  </a:schemeClr>
                </a:solidFill>
                <a:ea typeface="+mn-lt"/>
                <a:cs typeface="+mn-lt"/>
              </a:rPr>
              <a:t>nie</a:t>
            </a:r>
            <a:r>
              <a:rPr lang="en-US" sz="4000" dirty="0">
                <a:solidFill>
                  <a:schemeClr val="accent4">
                    <a:lumMod val="75000"/>
                  </a:schemeClr>
                </a:solidFill>
                <a:ea typeface="+mn-lt"/>
                <a:cs typeface="+mn-lt"/>
              </a:rPr>
              <a:t> jest </a:t>
            </a:r>
            <a:r>
              <a:rPr lang="en-US" sz="4000" dirty="0" err="1">
                <a:solidFill>
                  <a:schemeClr val="accent4">
                    <a:lumMod val="75000"/>
                  </a:schemeClr>
                </a:solidFill>
                <a:ea typeface="+mn-lt"/>
                <a:cs typeface="+mn-lt"/>
              </a:rPr>
              <a:t>efekt</a:t>
            </a:r>
            <a:r>
              <a:rPr lang="en-US" sz="4000" dirty="0">
                <a:solidFill>
                  <a:schemeClr val="accent4">
                    <a:lumMod val="7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4000" dirty="0" err="1">
                <a:solidFill>
                  <a:schemeClr val="accent4">
                    <a:lumMod val="75000"/>
                  </a:schemeClr>
                </a:solidFill>
                <a:ea typeface="+mn-lt"/>
                <a:cs typeface="+mn-lt"/>
              </a:rPr>
              <a:t>cieplarniany</a:t>
            </a:r>
            <a:r>
              <a:rPr lang="en-US" sz="4000" dirty="0">
                <a:solidFill>
                  <a:schemeClr val="accent4">
                    <a:lumMod val="75000"/>
                  </a:schemeClr>
                </a:solidFill>
                <a:ea typeface="+mn-lt"/>
                <a:cs typeface="+mn-lt"/>
              </a:rPr>
              <a:t>, </a:t>
            </a:r>
            <a:br>
              <a:rPr lang="en-US" sz="4000" dirty="0">
                <a:solidFill>
                  <a:schemeClr val="accent4">
                    <a:lumMod val="75000"/>
                  </a:schemeClr>
                </a:solidFill>
                <a:ea typeface="+mn-lt"/>
                <a:cs typeface="+mn-lt"/>
              </a:rPr>
            </a:br>
            <a:r>
              <a:rPr lang="en-US" sz="4000" dirty="0" err="1">
                <a:solidFill>
                  <a:schemeClr val="accent4">
                    <a:lumMod val="75000"/>
                  </a:schemeClr>
                </a:solidFill>
                <a:ea typeface="+mn-lt"/>
                <a:cs typeface="+mn-lt"/>
              </a:rPr>
              <a:t>lecz</a:t>
            </a:r>
            <a:r>
              <a:rPr lang="en-US" sz="4000" dirty="0">
                <a:solidFill>
                  <a:schemeClr val="accent4">
                    <a:lumMod val="7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4000" dirty="0" err="1">
                <a:solidFill>
                  <a:schemeClr val="accent4">
                    <a:lumMod val="75000"/>
                  </a:schemeClr>
                </a:solidFill>
                <a:ea typeface="+mn-lt"/>
                <a:cs typeface="+mn-lt"/>
              </a:rPr>
              <a:t>zmiany</a:t>
            </a:r>
            <a:r>
              <a:rPr lang="en-US" sz="4000" dirty="0">
                <a:solidFill>
                  <a:schemeClr val="accent4">
                    <a:lumMod val="7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4000" dirty="0" err="1">
                <a:solidFill>
                  <a:schemeClr val="accent4">
                    <a:lumMod val="75000"/>
                  </a:schemeClr>
                </a:solidFill>
                <a:ea typeface="+mn-lt"/>
                <a:cs typeface="+mn-lt"/>
              </a:rPr>
              <a:t>jego</a:t>
            </a:r>
            <a:r>
              <a:rPr lang="en-US" sz="4000" dirty="0">
                <a:solidFill>
                  <a:schemeClr val="accent4">
                    <a:lumMod val="7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4000" dirty="0" err="1">
                <a:solidFill>
                  <a:schemeClr val="accent4">
                    <a:lumMod val="75000"/>
                  </a:schemeClr>
                </a:solidFill>
                <a:ea typeface="+mn-lt"/>
                <a:cs typeface="+mn-lt"/>
              </a:rPr>
              <a:t>nasilenia</a:t>
            </a:r>
            <a:r>
              <a:rPr lang="en-US" sz="4000" dirty="0">
                <a:solidFill>
                  <a:schemeClr val="accent4">
                    <a:lumMod val="75000"/>
                  </a:schemeClr>
                </a:solidFill>
                <a:ea typeface="+mn-lt"/>
                <a:cs typeface="+mn-lt"/>
              </a:rPr>
              <a:t>.</a:t>
            </a:r>
            <a:endParaRPr lang="en-US" sz="40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100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D213D-BDF4-4706-A9F3-785B81050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err="1"/>
              <a:t>Efekt</a:t>
            </a:r>
            <a:r>
              <a:rPr lang="en-US" u="sng" dirty="0"/>
              <a:t> </a:t>
            </a:r>
            <a:r>
              <a:rPr lang="en-US" u="sng" err="1"/>
              <a:t>cieplarniany</a:t>
            </a:r>
            <a:r>
              <a:rPr lang="en-US" u="sng" dirty="0"/>
              <a:t> a </a:t>
            </a:r>
            <a:r>
              <a:rPr lang="en-US" u="sng" err="1"/>
              <a:t>globalne</a:t>
            </a:r>
            <a:r>
              <a:rPr lang="en-US" u="sng" dirty="0"/>
              <a:t> </a:t>
            </a:r>
            <a:r>
              <a:rPr lang="en-US" u="sng" err="1"/>
              <a:t>ocieplenie</a:t>
            </a:r>
            <a:endParaRPr lang="en-US" i="1" u="sn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957134-8654-455A-A767-904342FDF4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US">
                <a:ea typeface="+mn-lt"/>
                <a:cs typeface="+mn-lt"/>
              </a:rPr>
              <a:t>Problem pojawia się wówczas, gdy na skutek działalności człowieka, w atmosferze kumuluje się więcej promieniowania, niż powinno. Dzieję się tak przez zwiększenie ilości gazów cieplarnianych, emitowanych do atmosfery. To właśnie gazy cieplarniane, takie jak </a:t>
            </a:r>
            <a:r>
              <a:rPr lang="en-US">
                <a:solidFill>
                  <a:schemeClr val="accent4">
                    <a:lumMod val="75000"/>
                  </a:schemeClr>
                </a:solidFill>
                <a:ea typeface="+mn-lt"/>
                <a:cs typeface="+mn-lt"/>
              </a:rPr>
              <a:t>dwutlenek węgla, metan, freony, ozon, węglowodory i tlenki azotu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>
                <a:ea typeface="+mn-lt"/>
                <a:cs typeface="+mn-lt"/>
              </a:rPr>
              <a:t>wychwytują promieniowanie i zatrzymują ciepło, co jest korzystne i niezbędne dla życia na Ziemi. Jeśli jednak gazów cieplarniach jest </a:t>
            </a:r>
            <a:r>
              <a:rPr lang="en-US">
                <a:solidFill>
                  <a:schemeClr val="accent4">
                    <a:lumMod val="75000"/>
                  </a:schemeClr>
                </a:solidFill>
                <a:ea typeface="+mn-lt"/>
                <a:cs typeface="+mn-lt"/>
              </a:rPr>
              <a:t>zbyt dużo</a:t>
            </a:r>
            <a:r>
              <a:rPr lang="en-US">
                <a:ea typeface="+mn-lt"/>
                <a:cs typeface="+mn-lt"/>
              </a:rPr>
              <a:t>, promieniowanie cieplne pozostaje w nim skumulowane i powoduje podwyższenie temperatury. Dochodzi wówczas do zjawiska </a:t>
            </a:r>
            <a:r>
              <a:rPr lang="en-US">
                <a:solidFill>
                  <a:schemeClr val="accent4">
                    <a:lumMod val="75000"/>
                  </a:schemeClr>
                </a:solidFill>
                <a:ea typeface="+mn-lt"/>
                <a:cs typeface="+mn-lt"/>
              </a:rPr>
              <a:t>globalnego ocieplenia</a:t>
            </a:r>
            <a:r>
              <a:rPr lang="en-US">
                <a:ea typeface="+mn-lt"/>
                <a:cs typeface="+mn-lt"/>
              </a:rPr>
              <a:t>, które ma niekorzystny wpływ na kształtowanie się klimatu. 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592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171E1080-9120-4B2C-9101-1107C27E8E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46462" y="641719"/>
            <a:ext cx="7699075" cy="5580571"/>
          </a:xfrm>
        </p:spPr>
      </p:pic>
    </p:spTree>
    <p:extLst>
      <p:ext uri="{BB962C8B-B14F-4D97-AF65-F5344CB8AC3E}">
        <p14:creationId xmlns:p14="http://schemas.microsoft.com/office/powerpoint/2010/main" val="3705646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846A19-CEDF-4DC7-ABAB-D9A88F9C5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>
            <a:normAutofit/>
          </a:bodyPr>
          <a:lstStyle/>
          <a:p>
            <a:r>
              <a:rPr lang="en-US" u="sng"/>
              <a:t>Skutki globalnego ocieplenia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F7711C-C209-48D7-98CF-68EAF2C415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3200">
                <a:ea typeface="+mn-lt"/>
                <a:cs typeface="+mn-lt"/>
              </a:rPr>
              <a:t>ocieplenie oceanów i zwiększenie ilości parującej z nich wody, </a:t>
            </a:r>
            <a:endParaRPr lang="en-US" sz="3200"/>
          </a:p>
          <a:p>
            <a:r>
              <a:rPr lang="en-US" sz="3200">
                <a:ea typeface="+mn-lt"/>
                <a:cs typeface="+mn-lt"/>
              </a:rPr>
              <a:t>topnienie wiecznej zmarzliny, </a:t>
            </a:r>
            <a:endParaRPr lang="en-US" sz="3200"/>
          </a:p>
          <a:p>
            <a:r>
              <a:rPr lang="en-US" sz="3200">
                <a:ea typeface="+mn-lt"/>
                <a:cs typeface="+mn-lt"/>
              </a:rPr>
              <a:t>zaburzenia w cyrkulacji powietrza, </a:t>
            </a:r>
            <a:endParaRPr lang="en-US" sz="3200"/>
          </a:p>
          <a:p>
            <a:r>
              <a:rPr lang="en-US" sz="3200">
                <a:ea typeface="+mn-lt"/>
                <a:cs typeface="+mn-lt"/>
              </a:rPr>
              <a:t>wzrost zachmurzenia, </a:t>
            </a:r>
            <a:endParaRPr lang="en-US" sz="3200"/>
          </a:p>
          <a:p>
            <a:r>
              <a:rPr lang="en-US" sz="3200">
                <a:ea typeface="+mn-lt"/>
                <a:cs typeface="+mn-lt"/>
              </a:rPr>
              <a:t>anomalia pogodowe. </a:t>
            </a:r>
            <a:endParaRPr lang="en-US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BF7C341C-CA0B-4244-9BBF-A753A643D9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931" r="15820" b="2"/>
          <a:stretch/>
        </p:blipFill>
        <p:spPr>
          <a:xfrm>
            <a:off x="6374920" y="758514"/>
            <a:ext cx="5122238" cy="512223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13" name="Arc 12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3821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B304A14-32D0-4873-B914-423ED7B8D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CC1D68-A117-4C44-BFC5-3BDA53F9B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87502" cy="1325563"/>
          </a:xfrm>
        </p:spPr>
        <p:txBody>
          <a:bodyPr>
            <a:normAutofit/>
          </a:bodyPr>
          <a:lstStyle/>
          <a:p>
            <a:r>
              <a:rPr lang="en-US" u="sng"/>
              <a:t>Zapobieganie globalnemu ociepleniu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1CC6B0-9C54-4B32-B4DF-67C06833CC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87502" cy="435133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>
                <a:ea typeface="+mn-lt"/>
                <a:cs typeface="+mn-lt"/>
              </a:rPr>
              <a:t>wykorzystanie alternatywnych źródeł energii (ograniczenie wykorzystania w energetyce węgla i ropy naftowej), </a:t>
            </a:r>
            <a:endParaRPr lang="en-US" sz="2400"/>
          </a:p>
          <a:p>
            <a:r>
              <a:rPr lang="en-US" sz="2400">
                <a:ea typeface="+mn-lt"/>
                <a:cs typeface="+mn-lt"/>
              </a:rPr>
              <a:t>zapobieganie emisji freonów, </a:t>
            </a:r>
            <a:endParaRPr lang="en-US" sz="2400"/>
          </a:p>
          <a:p>
            <a:r>
              <a:rPr lang="en-US" sz="2400">
                <a:ea typeface="+mn-lt"/>
                <a:cs typeface="+mn-lt"/>
              </a:rPr>
              <a:t>poprawę izolacji cieplnej budynków, </a:t>
            </a:r>
            <a:endParaRPr lang="en-US" sz="2400"/>
          </a:p>
          <a:p>
            <a:r>
              <a:rPr lang="en-US" sz="2400">
                <a:ea typeface="+mn-lt"/>
                <a:cs typeface="+mn-lt"/>
              </a:rPr>
              <a:t>powszechność centralnego ogrzewania, </a:t>
            </a:r>
            <a:endParaRPr lang="en-US" sz="2400"/>
          </a:p>
          <a:p>
            <a:r>
              <a:rPr lang="en-US" sz="2400">
                <a:ea typeface="+mn-lt"/>
                <a:cs typeface="+mn-lt"/>
              </a:rPr>
              <a:t>stosowanie oszczędnych technologii przemysłowych, </a:t>
            </a:r>
            <a:endParaRPr lang="en-US" sz="2400"/>
          </a:p>
          <a:p>
            <a:endParaRPr lang="en-US" sz="240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E7AB8DA-4A03-481F-AFD5-82CA01CC5B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926" r="33010" b="1"/>
          <a:stretch/>
        </p:blipFill>
        <p:spPr>
          <a:xfrm>
            <a:off x="6621294" y="1295416"/>
            <a:ext cx="5570706" cy="5562584"/>
          </a:xfrm>
          <a:custGeom>
            <a:avLst/>
            <a:gdLst/>
            <a:ahLst/>
            <a:cxnLst/>
            <a:rect l="l" t="t" r="r" b="b"/>
            <a:pathLst>
              <a:path w="5570706" h="5562584">
                <a:moveTo>
                  <a:pt x="3374687" y="0"/>
                </a:moveTo>
                <a:cubicBezTo>
                  <a:pt x="4190094" y="0"/>
                  <a:pt x="4937956" y="289196"/>
                  <a:pt x="5521301" y="770615"/>
                </a:cubicBezTo>
                <a:lnTo>
                  <a:pt x="5570706" y="815517"/>
                </a:lnTo>
                <a:lnTo>
                  <a:pt x="5570706" y="5562584"/>
                </a:lnTo>
                <a:lnTo>
                  <a:pt x="808135" y="5562584"/>
                </a:lnTo>
                <a:lnTo>
                  <a:pt x="770615" y="5521302"/>
                </a:lnTo>
                <a:cubicBezTo>
                  <a:pt x="289196" y="4937957"/>
                  <a:pt x="0" y="4190095"/>
                  <a:pt x="0" y="3374687"/>
                </a:cubicBezTo>
                <a:cubicBezTo>
                  <a:pt x="0" y="1510899"/>
                  <a:pt x="1510899" y="0"/>
                  <a:pt x="3374687" y="0"/>
                </a:cubicBezTo>
                <a:close/>
              </a:path>
            </a:pathLst>
          </a:cu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1D460C86-854F-4FB3-ABC2-E823D8FEB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43451" y="1656147"/>
            <a:ext cx="546100" cy="546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BB48116A-278A-4CC5-89D3-9DE8E8FF1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4739" y="587516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8090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8">
            <a:extLst>
              <a:ext uri="{FF2B5EF4-FFF2-40B4-BE49-F238E27FC236}">
                <a16:creationId xmlns:a16="http://schemas.microsoft.com/office/drawing/2014/main" id="{7025EFD5-738C-41B9-87FE-0C00E211BD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c 10">
            <a:extLst>
              <a:ext uri="{FF2B5EF4-FFF2-40B4-BE49-F238E27FC236}">
                <a16:creationId xmlns:a16="http://schemas.microsoft.com/office/drawing/2014/main" id="{835EF3DD-7D43-4A27-8967-A92FD8CC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73531" y="407987"/>
            <a:ext cx="2987899" cy="2987899"/>
          </a:xfrm>
          <a:prstGeom prst="arc">
            <a:avLst>
              <a:gd name="adj1" fmla="val 16200000"/>
              <a:gd name="adj2" fmla="val 256372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C041C41-2922-4C72-BFA0-FFBC210FA4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464" r="21267"/>
          <a:stretch/>
        </p:blipFill>
        <p:spPr>
          <a:xfrm>
            <a:off x="858284" y="1165109"/>
            <a:ext cx="4261337" cy="4351338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7B03BD-448E-4BE8-B162-CF25BB460B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4482" y="1214659"/>
            <a:ext cx="5721484" cy="435133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>
                <a:ea typeface="+mn-lt"/>
                <a:cs typeface="+mn-lt"/>
              </a:rPr>
              <a:t>segregowanie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>
                <a:ea typeface="+mn-lt"/>
                <a:cs typeface="+mn-lt"/>
              </a:rPr>
              <a:t>śmieci, </a:t>
            </a:r>
            <a:endParaRPr lang="en-US"/>
          </a:p>
          <a:p>
            <a:r>
              <a:rPr lang="en-US">
                <a:ea typeface="+mn-lt"/>
                <a:cs typeface="+mn-lt"/>
              </a:rPr>
              <a:t>recykling, </a:t>
            </a:r>
            <a:endParaRPr lang="en-US"/>
          </a:p>
          <a:p>
            <a:r>
              <a:rPr lang="en-US">
                <a:ea typeface="+mn-lt"/>
                <a:cs typeface="+mn-lt"/>
              </a:rPr>
              <a:t>ograniczenie przestrzeni zajmowanych przez wysypiska śmieci, </a:t>
            </a:r>
            <a:endParaRPr lang="en-US"/>
          </a:p>
          <a:p>
            <a:r>
              <a:rPr lang="en-US">
                <a:ea typeface="+mn-lt"/>
                <a:cs typeface="+mn-lt"/>
              </a:rPr>
              <a:t>racjonalne zarządzanie lasami i nasadzanie nowych lasów, </a:t>
            </a:r>
            <a:endParaRPr lang="en-US"/>
          </a:p>
          <a:p>
            <a:r>
              <a:rPr lang="en-US">
                <a:ea typeface="+mn-lt"/>
                <a:cs typeface="+mn-lt"/>
              </a:rPr>
              <a:t>optymalizacja pracy ciepłowni i elektrowni. </a:t>
            </a:r>
            <a:endParaRPr lang="en-US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664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5199994-21AE-49A2-BA0D-12E295989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3C1471-5085-42C8-A167-C5FB08B30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5872" y="544955"/>
            <a:ext cx="4771178" cy="1160110"/>
          </a:xfrm>
        </p:spPr>
        <p:txBody>
          <a:bodyPr>
            <a:normAutofit/>
          </a:bodyPr>
          <a:lstStyle/>
          <a:p>
            <a:r>
              <a:rPr lang="en-US" sz="7200" u="sng" dirty="0" err="1">
                <a:solidFill>
                  <a:schemeClr val="accent4">
                    <a:lumMod val="75000"/>
                  </a:schemeClr>
                </a:solidFill>
                <a:latin typeface="Freestyle Script"/>
              </a:rPr>
              <a:t>Ciekawostka</a:t>
            </a:r>
            <a:endParaRPr lang="en-US" sz="7200" u="sng" dirty="0">
              <a:solidFill>
                <a:schemeClr val="accent4">
                  <a:lumMod val="75000"/>
                </a:schemeClr>
              </a:solidFill>
              <a:latin typeface="Freestyle Script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0AF3FF5-9E48-4EF7-A641-AF74DF65D8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237" y="1174140"/>
            <a:ext cx="6460987" cy="4526226"/>
          </a:xfrm>
          <a:custGeom>
            <a:avLst/>
            <a:gdLst/>
            <a:ahLst/>
            <a:cxnLst/>
            <a:rect l="l" t="t" r="r" b="b"/>
            <a:pathLst>
              <a:path w="4643496" h="5550370">
                <a:moveTo>
                  <a:pt x="81586" y="0"/>
                </a:moveTo>
                <a:lnTo>
                  <a:pt x="4561910" y="0"/>
                </a:lnTo>
                <a:cubicBezTo>
                  <a:pt x="4606969" y="0"/>
                  <a:pt x="4643496" y="36527"/>
                  <a:pt x="4643496" y="81586"/>
                </a:cubicBezTo>
                <a:lnTo>
                  <a:pt x="4643496" y="5468784"/>
                </a:lnTo>
                <a:cubicBezTo>
                  <a:pt x="4643496" y="5513843"/>
                  <a:pt x="4606969" y="5550370"/>
                  <a:pt x="4561910" y="5550370"/>
                </a:cubicBezTo>
                <a:lnTo>
                  <a:pt x="81586" y="5550370"/>
                </a:lnTo>
                <a:cubicBezTo>
                  <a:pt x="36527" y="5550370"/>
                  <a:pt x="0" y="5513843"/>
                  <a:pt x="0" y="5468784"/>
                </a:cubicBezTo>
                <a:lnTo>
                  <a:pt x="0" y="81586"/>
                </a:lnTo>
                <a:cubicBezTo>
                  <a:pt x="0" y="36527"/>
                  <a:pt x="36527" y="0"/>
                  <a:pt x="81586" y="0"/>
                </a:cubicBezTo>
                <a:close/>
              </a:path>
            </a:pathLst>
          </a:custGeom>
        </p:spPr>
      </p:pic>
      <p:sp>
        <p:nvSpPr>
          <p:cNvPr id="11" name="Arc 10">
            <a:extLst>
              <a:ext uri="{FF2B5EF4-FFF2-40B4-BE49-F238E27FC236}">
                <a16:creationId xmlns:a16="http://schemas.microsoft.com/office/drawing/2014/main" id="{A2C34835-4F79-4934-B151-D68E79764C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269068">
            <a:off x="8717845" y="3339275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A6159E-27D5-4CA3-9AB7-213F8740AD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3985" y="1825625"/>
            <a:ext cx="4771178" cy="438890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200" dirty="0" err="1"/>
              <a:t>Efekt</a:t>
            </a:r>
            <a:r>
              <a:rPr lang="en-US" sz="3200" dirty="0"/>
              <a:t> </a:t>
            </a:r>
            <a:r>
              <a:rPr lang="en-US" sz="3200" dirty="0" err="1"/>
              <a:t>cieplarniany</a:t>
            </a:r>
            <a:r>
              <a:rPr lang="en-US" sz="3200" dirty="0"/>
              <a:t> jest </a:t>
            </a:r>
            <a:r>
              <a:rPr lang="en-US" sz="3200" dirty="0" err="1"/>
              <a:t>nazywany</a:t>
            </a:r>
            <a:r>
              <a:rPr lang="en-US" sz="3200" dirty="0"/>
              <a:t> </a:t>
            </a:r>
            <a:r>
              <a:rPr lang="en-US" sz="3200" dirty="0" err="1"/>
              <a:t>również</a:t>
            </a:r>
            <a:r>
              <a:rPr lang="en-US" sz="3200" dirty="0"/>
              <a:t> </a:t>
            </a:r>
            <a:r>
              <a:rPr lang="en-US" sz="3200" dirty="0" err="1">
                <a:solidFill>
                  <a:schemeClr val="accent4">
                    <a:lumMod val="75000"/>
                  </a:schemeClr>
                </a:solidFill>
              </a:rPr>
              <a:t>efektem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4">
                    <a:lumMod val="75000"/>
                  </a:schemeClr>
                </a:solidFill>
              </a:rPr>
              <a:t>szklarniowym</a:t>
            </a:r>
            <a:r>
              <a:rPr lang="en-US" sz="3200" dirty="0"/>
              <a:t>, </a:t>
            </a:r>
            <a:r>
              <a:rPr lang="en-US" sz="3200" dirty="0" err="1"/>
              <a:t>ponieważ</a:t>
            </a:r>
            <a:r>
              <a:rPr lang="en-US" sz="3200" dirty="0"/>
              <a:t> </a:t>
            </a:r>
            <a:r>
              <a:rPr lang="en-US" sz="3200" dirty="0" err="1"/>
              <a:t>działa</a:t>
            </a:r>
            <a:r>
              <a:rPr lang="en-US" sz="3200" dirty="0"/>
              <a:t> </a:t>
            </a:r>
            <a:r>
              <a:rPr lang="en-US" sz="3200" dirty="0" err="1"/>
              <a:t>podobnie</a:t>
            </a:r>
            <a:r>
              <a:rPr lang="en-US" sz="3200" dirty="0"/>
              <a:t> </a:t>
            </a:r>
            <a:r>
              <a:rPr lang="en-US" sz="3200" dirty="0" err="1"/>
              <a:t>jak</a:t>
            </a:r>
            <a:r>
              <a:rPr lang="en-US" sz="3200" dirty="0"/>
              <a:t> </a:t>
            </a:r>
            <a:r>
              <a:rPr lang="en-US" sz="3200" dirty="0" err="1"/>
              <a:t>szklarnia</a:t>
            </a:r>
            <a:r>
              <a:rPr lang="en-US" sz="3200" dirty="0"/>
              <a:t> </a:t>
            </a:r>
            <a:r>
              <a:rPr lang="en-US" sz="3200" dirty="0" err="1"/>
              <a:t>ogrodowa</a:t>
            </a:r>
            <a:r>
              <a:rPr lang="en-US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86074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ShapesVTI">
  <a:themeElements>
    <a:clrScheme name="Shapes">
      <a:dk1>
        <a:sysClr val="windowText" lastClr="000000"/>
      </a:dk1>
      <a:lt1>
        <a:sysClr val="window" lastClr="FFFFFF"/>
      </a:lt1>
      <a:dk2>
        <a:srgbClr val="281B10"/>
      </a:dk2>
      <a:lt2>
        <a:srgbClr val="FFF9F5"/>
      </a:lt2>
      <a:accent1>
        <a:srgbClr val="EE7661"/>
      </a:accent1>
      <a:accent2>
        <a:srgbClr val="4E91F0"/>
      </a:accent2>
      <a:accent3>
        <a:srgbClr val="5B5260"/>
      </a:accent3>
      <a:accent4>
        <a:srgbClr val="2CC3B4"/>
      </a:accent4>
      <a:accent5>
        <a:srgbClr val="C097F8"/>
      </a:accent5>
      <a:accent6>
        <a:srgbClr val="FF9514"/>
      </a:accent6>
      <a:hlink>
        <a:srgbClr val="E50CBC"/>
      </a:hlink>
      <a:folHlink>
        <a:srgbClr val="6257FF"/>
      </a:folHlink>
    </a:clrScheme>
    <a:fontScheme name="Festival">
      <a:majorFont>
        <a:latin typeface="Tw Cen M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sVTI" id="{C78D20FD-A872-4243-8597-B534C62538FF}" vid="{7CAFCCF9-7834-41D6-B6AB-7D225A18A4E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ShapesVTI</vt:lpstr>
      <vt:lpstr>Efekt cieplarniany</vt:lpstr>
      <vt:lpstr>Co to jest efekt cieplarniany?</vt:lpstr>
      <vt:lpstr>PowerPoint Presentation</vt:lpstr>
      <vt:lpstr>Efekt cieplarniany a globalne ocieplenie</vt:lpstr>
      <vt:lpstr>PowerPoint Presentation</vt:lpstr>
      <vt:lpstr>Skutki globalnego ocieplenia</vt:lpstr>
      <vt:lpstr>Zapobieganie globalnemu ociepleniu</vt:lpstr>
      <vt:lpstr>PowerPoint Presentation</vt:lpstr>
      <vt:lpstr>Ciekawostka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176</cp:revision>
  <dcterms:created xsi:type="dcterms:W3CDTF">2020-05-06T14:50:23Z</dcterms:created>
  <dcterms:modified xsi:type="dcterms:W3CDTF">2020-05-07T07:21:37Z</dcterms:modified>
</cp:coreProperties>
</file>